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2"/>
          <p:cNvSpPr txBox="1"/>
          <p:nvPr/>
        </p:nvSpPr>
        <p:spPr bwMode="auto">
          <a:xfrm>
            <a:off x="360854" y="3932927"/>
            <a:ext cx="11485848" cy="251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考查介词辨析。句意：你将穿过风雨驶向大海。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沿着；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此处指穿过风雨，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go through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穿过，经历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，是固定</a:t>
            </a:r>
            <a:endParaRPr lang="zh-CN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across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从表面穿过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through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从内部穿过</a:t>
            </a:r>
            <a:endParaRPr lang="en-US" altLang="zh-CN" b="1" dirty="0">
              <a:solidFill>
                <a:srgbClr val="2ABDF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短语。故选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471470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Primary school was like a pool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was small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Dad and Mum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your boat 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winds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junior high is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the water moves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meet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are still here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sometimes you have to sail your boat by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try your best and work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no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不劳无获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rains and storms towards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776220" algn="l"/>
                <a:tab pos="5651500" algn="l"/>
                <a:tab pos="825182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inside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away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through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4" name="箭头左.eps" descr="id:214748664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722245" y="5013325"/>
            <a:ext cx="301625" cy="271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58290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made this letter into a new paper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hope it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in the coming years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love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6191250" algn="l"/>
                <a:tab pos="8702675" algn="l"/>
              </a:tabLst>
            </a:pP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140075" algn="l"/>
                <a:tab pos="6191250" algn="l"/>
                <a:tab pos="8702675" algn="l"/>
              </a:tabLst>
            </a:pPr>
            <a:endParaRPr lang="en-US" altLang="zh-CN" sz="22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3140075" algn="l"/>
                <a:tab pos="6191250" algn="l"/>
                <a:tab pos="8702675" algn="l"/>
              </a:tabLst>
            </a:pPr>
            <a:endParaRPr lang="en-US" altLang="zh-CN" sz="22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3140075" algn="l"/>
                <a:tab pos="6191250" algn="l"/>
                <a:tab pos="8702675" algn="l"/>
              </a:tabLst>
            </a:pPr>
            <a:endParaRPr lang="en-US" altLang="zh-CN" sz="22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3140075" algn="l"/>
                <a:tab pos="6191250" algn="l"/>
                <a:tab pos="8702675" algn="l"/>
              </a:tabLst>
            </a:pP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helps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needs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teaches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decorates</a:t>
            </a: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3286894" y="166665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14"/>
          <p:cNvSpPr txBox="1"/>
          <p:nvPr/>
        </p:nvSpPr>
        <p:spPr bwMode="auto">
          <a:xfrm>
            <a:off x="360854" y="2237461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考查名词辨析。句意：我们把这封信做成了一艘新的纸船。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飞机；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火车。根据上文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 you have to sail your boat by yourself”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可知，此处指把信做成了纸船。故选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5"/>
          <p:cNvSpPr txBox="1"/>
          <p:nvPr/>
        </p:nvSpPr>
        <p:spPr bwMode="auto">
          <a:xfrm>
            <a:off x="360854" y="4365104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考查动词辨析。句意：我们希望在未来的几年里它能帮助你！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need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decorate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装饰。根据上文内容可知，父母希望这封信能在未来几年帮助到孩子。故选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622598" y="372911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30" y="872461"/>
            <a:ext cx="10877352" cy="1116379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106722"/>
            <a:ext cx="11485848" cy="1754326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本文是一封父母写给孩子的书信。父母将小学比作小水塘、初中比作河流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告诉孩子步入初中后生活的变化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鼓励孩子努力面对困难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还把信做成纸船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希望能在未来几年帮助孩子。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702204" y="187282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Mia,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Time flies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You are now in junior high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Are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for your new life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/>
          </a:p>
          <a:p>
            <a:pPr>
              <a:tabLst>
                <a:tab pos="2511425" algn="l"/>
                <a:tab pos="4660900" algn="l"/>
                <a:tab pos="717232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ready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sorry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437477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考查形容词辨析。句意：你为新生活做好准备了吗？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准备好的；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抱歉的；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迟的。根据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are now in junior high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your new life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可知，此处询问对方是否为新生活做好准备。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ready for“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做好准备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还可以表达为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ready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endParaRPr lang="zh-CN" altLang="en-US" dirty="0">
              <a:solidFill>
                <a:srgbClr val="2ABDF2"/>
              </a:solidFill>
            </a:endParaRPr>
          </a:p>
        </p:txBody>
      </p:sp>
      <p:pic>
        <p:nvPicPr>
          <p:cNvPr id="6" name="箭头右.eps" descr="id:214748663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94607" y="4653136"/>
            <a:ext cx="360040" cy="396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Primary school was like a pool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was small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Dad and Mum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your boat 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winds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junior high is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the water moves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meet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are still here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sometimes you have to sail your boat by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try your best and work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no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不劳无获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rains and storms towards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3051175" algn="l"/>
                <a:tab pos="5827395" algn="l"/>
                <a:tab pos="87026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9998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考查形容词辨析。句意：它小且安全。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safe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干净的；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丰富多彩的。根据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“Primary school was like a pool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可知，这里描述水塘的特点，与后文初中像河相对比，水塘小且相对安全。故选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021201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Primary school was like a pool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was small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Dad and Mum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your boat 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winds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junior high is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the water moves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meet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are still here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sometimes you have to sail your boat by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try your best and work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no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不劳无获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rains and storms towards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>
              <a:tabLst>
                <a:tab pos="3051175" algn="l"/>
                <a:tab pos="5827395" algn="l"/>
                <a:tab pos="87026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painted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practised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protected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prepared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407707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考查动词辨析。句意：爸爸和妈妈保护你的小船免受风浪。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绘画；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“Dad and Mum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boat from winds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可知，父母保护着孩子的船，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免受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的伤害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759502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Primary school was like a pool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was small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Dad and Mum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your boat 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winds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junior high is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the water moves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meet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are still here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sometimes you have to sail your boat by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try your best and work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no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不劳无获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rains and storms towards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3140075" algn="l"/>
                <a:tab pos="6103620" algn="l"/>
                <a:tab pos="86150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考查副词辨析。句意：它很宽阔且水流湍急。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快乐地；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junior high is like a river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wide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water moves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可知，此处指河水流动快。故选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311230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Primary school was like a pool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was small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Dad and Mum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your boat 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winds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junior high is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the water moves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meet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are still here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sometimes you have to sail your boat by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try your best and work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no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不劳无获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rains and storms towards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>
              <a:tabLst>
                <a:tab pos="3140075" algn="l"/>
                <a:tab pos="6103620" algn="l"/>
                <a:tab pos="86150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friends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classmates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problems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teachers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考查名词辨析。句意：你会遇到新的问题。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will meet new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still here to help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可知，此处指初中会遇到新的问题。故选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30414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Primary school was like a pool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was small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Dad and Mum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your boat 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winds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junior high is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the water moves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meet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are still here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sometimes you have to sail your boat by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try your best and work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no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不劳无获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rains and storms towards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827395" algn="l"/>
                <a:tab pos="88785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考查连词辨析。句意：但有时你得自己划船。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are still here to help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 you have to sail your boat by yourself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可知，前后句之间是转折关系，应用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Primary school was like a pool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was small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Dad and Mum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your boat 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winds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junior high is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the water moves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meet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are still here to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sometimes you have to sail your boat by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yourself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try your best and work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no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不劳无获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will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rains and storms towards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140075" algn="l"/>
                <a:tab pos="5827395" algn="l"/>
                <a:tab pos="88785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Remember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Celebrate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Manage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考查动词辨析。句意：记住：不劳无获。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庆祝；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享受。这里是让对方记住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 pain, no gain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不劳无获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这句话。故选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4771</Words>
  <Application>WPS 演示</Application>
  <PresentationFormat>自定义</PresentationFormat>
  <Paragraphs>83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2025-09-22T01:22:33Z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